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444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888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5332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3776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2219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30663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9107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7551" algn="l" defTabSz="20884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27" autoAdjust="0"/>
    <p:restoredTop sz="99611" autoAdjust="0"/>
  </p:normalViewPr>
  <p:slideViewPr>
    <p:cSldViewPr snapToGrid="0" snapToObjects="1">
      <p:cViewPr>
        <p:scale>
          <a:sx n="19" d="100"/>
          <a:sy n="19" d="100"/>
        </p:scale>
        <p:origin x="-1248" y="107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3" y="13299379"/>
            <a:ext cx="25733931" cy="917676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4"/>
            <a:ext cx="21192650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07954" y="10712842"/>
            <a:ext cx="22532959" cy="228229966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9079" y="10712842"/>
            <a:ext cx="67094285" cy="228229966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4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7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29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4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8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53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37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081" y="62413910"/>
            <a:ext cx="44813623" cy="17652889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7290" y="62413910"/>
            <a:ext cx="44813623" cy="17652889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455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60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6860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04540"/>
            <a:ext cx="9960337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8" y="1704544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2" y="8958749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5" y="29968191"/>
            <a:ext cx="18165128" cy="353791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5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5" y="33506105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2" y="1714455"/>
            <a:ext cx="27247692" cy="7135283"/>
          </a:xfrm>
          <a:prstGeom prst="rect">
            <a:avLst/>
          </a:prstGeom>
        </p:spPr>
        <p:txBody>
          <a:bodyPr vert="horz" lIns="417689" tIns="208844" rIns="417689" bIns="208844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989400"/>
            <a:ext cx="27247692" cy="28253743"/>
          </a:xfrm>
          <a:prstGeom prst="rect">
            <a:avLst/>
          </a:prstGeom>
        </p:spPr>
        <p:txBody>
          <a:bodyPr vert="horz" lIns="417689" tIns="208844" rIns="417689" bIns="208844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2" y="39680107"/>
            <a:ext cx="7064216" cy="2279327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8E54-44B3-7248-8E1F-B05EBBF6C449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3" y="39680107"/>
            <a:ext cx="9587151" cy="2279327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8" y="39680107"/>
            <a:ext cx="7064216" cy="2279327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9935-F377-3642-946C-B636DC02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44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333" indent="-1566333" algn="l" defTabSz="208844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721" indent="-1305277" algn="l" defTabSz="208844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1110" indent="-1044222" algn="l" defTabSz="208844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9554" indent="-1044222" algn="l" defTabSz="208844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997" indent="-1044222" algn="l" defTabSz="208844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6441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4885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3329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51773" indent="-1044222" algn="l" defTabSz="20884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444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888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5332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3776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2219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0663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9107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7551" algn="l" defTabSz="20884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Relationship Id="rId4" Type="http://schemas.openxmlformats.org/officeDocument/2006/relationships/image" Target="../media/image3.tif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75" y="561025"/>
            <a:ext cx="7962772" cy="4732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4523" y="457170"/>
            <a:ext cx="21233292" cy="2965895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Biogenic buffering by sea cucumbers reduces nighttime dissolution on coral reefs 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9774606" y="3715240"/>
            <a:ext cx="19234639" cy="209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000" b="1" dirty="0"/>
              <a:t>Kennedy </a:t>
            </a:r>
            <a:r>
              <a:rPr lang="en-US" sz="5000" b="1" dirty="0" smtClean="0"/>
              <a:t>Wolfe</a:t>
            </a:r>
            <a:r>
              <a:rPr lang="en-US" sz="5000" b="1" baseline="30000" dirty="0" smtClean="0"/>
              <a:t>1</a:t>
            </a:r>
            <a:r>
              <a:rPr lang="en-US" sz="5000" dirty="0" smtClean="0"/>
              <a:t>, </a:t>
            </a:r>
            <a:r>
              <a:rPr lang="en-US" sz="5000" dirty="0"/>
              <a:t>Francisco Vidal-</a:t>
            </a:r>
            <a:r>
              <a:rPr lang="en-US" sz="5000" dirty="0" smtClean="0"/>
              <a:t>Ramirez</a:t>
            </a:r>
            <a:r>
              <a:rPr lang="en-US" sz="5000" baseline="30000" dirty="0" smtClean="0"/>
              <a:t>2</a:t>
            </a:r>
            <a:r>
              <a:rPr lang="en-US" sz="5000" dirty="0" smtClean="0"/>
              <a:t>, Sophie Dove</a:t>
            </a:r>
            <a:r>
              <a:rPr lang="en-US" sz="5000" baseline="30000" dirty="0" smtClean="0"/>
              <a:t>2</a:t>
            </a:r>
            <a:r>
              <a:rPr lang="en-US" sz="5000" dirty="0" smtClean="0"/>
              <a:t>, </a:t>
            </a:r>
            <a:r>
              <a:rPr lang="en-US" sz="5000" dirty="0"/>
              <a:t>Maria </a:t>
            </a:r>
            <a:r>
              <a:rPr lang="en-US" sz="5000" dirty="0" smtClean="0"/>
              <a:t>Byrne</a:t>
            </a:r>
            <a:r>
              <a:rPr lang="en-US" sz="5000" baseline="30000" dirty="0" smtClean="0"/>
              <a:t>1</a:t>
            </a:r>
          </a:p>
          <a:p>
            <a:pPr algn="ctr">
              <a:spcBef>
                <a:spcPts val="600"/>
              </a:spcBef>
            </a:pPr>
            <a:r>
              <a:rPr lang="en-US" sz="3500" baseline="30000" dirty="0" smtClean="0"/>
              <a:t>1</a:t>
            </a:r>
            <a:r>
              <a:rPr lang="en-US" sz="3500" dirty="0" smtClean="0"/>
              <a:t> School of Medical and Biological Sciences, The University of Sydney, NSW</a:t>
            </a:r>
          </a:p>
          <a:p>
            <a:pPr algn="ctr">
              <a:spcBef>
                <a:spcPts val="600"/>
              </a:spcBef>
            </a:pPr>
            <a:r>
              <a:rPr lang="en-US" sz="3500" baseline="30000" dirty="0" smtClean="0"/>
              <a:t>2 </a:t>
            </a:r>
            <a:r>
              <a:rPr lang="en-US" sz="3500" dirty="0" smtClean="0"/>
              <a:t>School of Biological Sciences,  The University of Queensland, QLD</a:t>
            </a:r>
            <a:endParaRPr lang="en-AU" sz="3500" dirty="0"/>
          </a:p>
        </p:txBody>
      </p:sp>
      <p:sp>
        <p:nvSpPr>
          <p:cNvPr id="5" name="Rectangle 4"/>
          <p:cNvSpPr/>
          <p:nvPr/>
        </p:nvSpPr>
        <p:spPr>
          <a:xfrm>
            <a:off x="957295" y="6358937"/>
            <a:ext cx="28241830" cy="431143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5000" b="1" dirty="0" smtClean="0"/>
              <a:t>Introduction -	</a:t>
            </a:r>
            <a:r>
              <a:rPr lang="en-US" sz="5000" dirty="0" smtClean="0"/>
              <a:t>On coral reefs</a:t>
            </a:r>
            <a:r>
              <a:rPr lang="en-US" sz="5000" dirty="0"/>
              <a:t>, deposit feeding sea cucumbers influence local carbonate chemistry through their digestive physiology and dissolution of calcium carbonate (CaCO</a:t>
            </a:r>
            <a:r>
              <a:rPr lang="en-US" sz="5000" baseline="-25000" dirty="0"/>
              <a:t>3</a:t>
            </a:r>
            <a:r>
              <a:rPr lang="en-US" sz="5000" dirty="0"/>
              <a:t>) </a:t>
            </a:r>
            <a:r>
              <a:rPr lang="en-US" sz="5000" dirty="0" smtClean="0"/>
              <a:t>sediment</a:t>
            </a:r>
            <a:r>
              <a:rPr lang="en-US" sz="5000" baseline="30000" dirty="0" smtClean="0"/>
              <a:t>(1) </a:t>
            </a:r>
            <a:r>
              <a:rPr lang="en-US" sz="5000" dirty="0" smtClean="0"/>
              <a:t>(Fig 1a). </a:t>
            </a:r>
            <a:r>
              <a:rPr lang="en-US" sz="5000" dirty="0"/>
              <a:t>Resulting changes in total alkalinity (A</a:t>
            </a:r>
            <a:r>
              <a:rPr lang="en-US" sz="5000" baseline="-25000" dirty="0"/>
              <a:t>T</a:t>
            </a:r>
            <a:r>
              <a:rPr lang="en-US" sz="5000" dirty="0"/>
              <a:t>) and dissolved inorganic carbon (DIC) could </a:t>
            </a:r>
            <a:r>
              <a:rPr lang="en-US" sz="5000" dirty="0" smtClean="0"/>
              <a:t>alter the </a:t>
            </a:r>
            <a:r>
              <a:rPr lang="en-US" sz="5000" dirty="0"/>
              <a:t>buffer capacity (A</a:t>
            </a:r>
            <a:r>
              <a:rPr lang="en-US" sz="5000" baseline="-25000" dirty="0"/>
              <a:t>T</a:t>
            </a:r>
            <a:r>
              <a:rPr lang="en-US" sz="5000" dirty="0"/>
              <a:t>:DIC) of </a:t>
            </a:r>
            <a:r>
              <a:rPr lang="en-US" sz="5000" dirty="0" smtClean="0"/>
              <a:t>seawater</a:t>
            </a:r>
            <a:r>
              <a:rPr lang="en-US" sz="5000" baseline="30000" dirty="0" smtClean="0"/>
              <a:t>(2)</a:t>
            </a:r>
            <a:r>
              <a:rPr lang="en-US" sz="5000" dirty="0" smtClean="0"/>
              <a:t>. </a:t>
            </a:r>
            <a:r>
              <a:rPr lang="en-US" sz="5000" dirty="0"/>
              <a:t>By influencing the A</a:t>
            </a:r>
            <a:r>
              <a:rPr lang="en-US" sz="5000" baseline="-25000" dirty="0"/>
              <a:t>T</a:t>
            </a:r>
            <a:r>
              <a:rPr lang="en-US" sz="5000" dirty="0"/>
              <a:t>:DIC </a:t>
            </a:r>
            <a:r>
              <a:rPr lang="en-US" sz="5000" dirty="0" smtClean="0"/>
              <a:t>ratio, biogenic buffering by </a:t>
            </a:r>
            <a:r>
              <a:rPr lang="en-US" sz="5000" dirty="0"/>
              <a:t>sea cucumbers may have the potential to partially ameliorate the negative effects of ocean </a:t>
            </a:r>
            <a:r>
              <a:rPr lang="en-US" sz="5000" dirty="0" smtClean="0"/>
              <a:t>acidification</a:t>
            </a:r>
            <a:r>
              <a:rPr lang="en-AU" sz="5000" dirty="0"/>
              <a:t>,</a:t>
            </a:r>
            <a:r>
              <a:rPr lang="en-US" sz="5000" dirty="0" smtClean="0"/>
              <a:t> </a:t>
            </a:r>
            <a:r>
              <a:rPr lang="en-US" sz="5000" dirty="0"/>
              <a:t>improving conditions for coral reef calcifiers.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360" y="40745661"/>
            <a:ext cx="20823286" cy="193899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numCol="2">
            <a:spAutoFit/>
          </a:bodyPr>
          <a:lstStyle/>
          <a:p>
            <a:r>
              <a:rPr lang="en-AU" sz="3000" b="1" dirty="0" smtClean="0"/>
              <a:t>References</a:t>
            </a:r>
          </a:p>
          <a:p>
            <a:r>
              <a:rPr lang="en-AU" sz="3000" baseline="30000" dirty="0" smtClean="0"/>
              <a:t>(1)</a:t>
            </a:r>
            <a:r>
              <a:rPr lang="en-AU" sz="3000" dirty="0" smtClean="0"/>
              <a:t>Schneider K</a:t>
            </a:r>
            <a:r>
              <a:rPr lang="en-AU" sz="3000" i="1" dirty="0" smtClean="0"/>
              <a:t> et al. </a:t>
            </a:r>
            <a:r>
              <a:rPr lang="en-AU" sz="3000" dirty="0" smtClean="0"/>
              <a:t>(</a:t>
            </a:r>
            <a:r>
              <a:rPr lang="en-AU" sz="3000" dirty="0"/>
              <a:t>2013) </a:t>
            </a:r>
            <a:r>
              <a:rPr lang="en-AU" sz="3000" i="1" dirty="0" err="1" smtClean="0"/>
              <a:t>Estuar</a:t>
            </a:r>
            <a:r>
              <a:rPr lang="en-AU" sz="3000" i="1" dirty="0" smtClean="0"/>
              <a:t> </a:t>
            </a:r>
            <a:r>
              <a:rPr lang="en-AU" sz="3000" i="1" dirty="0"/>
              <a:t>Coast Shelf </a:t>
            </a:r>
            <a:r>
              <a:rPr lang="en-AU" sz="3000" i="1" dirty="0" err="1" smtClean="0"/>
              <a:t>Sci</a:t>
            </a:r>
            <a:r>
              <a:rPr lang="en-AU" sz="3000" dirty="0" smtClean="0"/>
              <a:t>,</a:t>
            </a:r>
            <a:r>
              <a:rPr lang="en-AU" sz="3000" i="1" dirty="0" smtClean="0"/>
              <a:t> </a:t>
            </a:r>
            <a:r>
              <a:rPr lang="en-AU" sz="3000" dirty="0"/>
              <a:t>133</a:t>
            </a:r>
            <a:r>
              <a:rPr lang="en-AU" sz="3000" dirty="0" smtClean="0"/>
              <a:t>:217</a:t>
            </a:r>
            <a:r>
              <a:rPr lang="en-AU" sz="3000" dirty="0"/>
              <a:t>-</a:t>
            </a:r>
            <a:r>
              <a:rPr lang="en-AU" sz="3000" dirty="0" smtClean="0"/>
              <a:t>223.</a:t>
            </a:r>
          </a:p>
          <a:p>
            <a:r>
              <a:rPr lang="en-AU" sz="3000" baseline="30000" dirty="0" smtClean="0"/>
              <a:t>(2)</a:t>
            </a:r>
            <a:r>
              <a:rPr lang="en-AU" sz="3000" dirty="0" err="1" smtClean="0"/>
              <a:t>Zeebe</a:t>
            </a:r>
            <a:r>
              <a:rPr lang="en-AU" sz="3000" dirty="0" smtClean="0"/>
              <a:t> </a:t>
            </a:r>
            <a:r>
              <a:rPr lang="en-AU" sz="3000" dirty="0"/>
              <a:t>(2012</a:t>
            </a:r>
            <a:r>
              <a:rPr lang="en-AU" sz="3000" dirty="0" smtClean="0"/>
              <a:t>) </a:t>
            </a:r>
            <a:r>
              <a:rPr lang="en-AU" sz="3000" i="1" dirty="0"/>
              <a:t>Ann Rev Earth Planet </a:t>
            </a:r>
            <a:r>
              <a:rPr lang="en-AU" sz="3000" i="1" dirty="0" err="1"/>
              <a:t>Sci</a:t>
            </a:r>
            <a:r>
              <a:rPr lang="en-AU" sz="3000" dirty="0"/>
              <a:t>, 40</a:t>
            </a:r>
            <a:r>
              <a:rPr lang="en-AU" sz="3000" dirty="0" smtClean="0"/>
              <a:t>:141</a:t>
            </a:r>
            <a:r>
              <a:rPr lang="en-AU" sz="3000" dirty="0"/>
              <a:t>-165</a:t>
            </a:r>
            <a:r>
              <a:rPr lang="en-AU" sz="3000" dirty="0" smtClean="0"/>
              <a:t>.</a:t>
            </a:r>
            <a:endParaRPr lang="en-AU" sz="3000" dirty="0"/>
          </a:p>
          <a:p>
            <a:r>
              <a:rPr lang="en-US" sz="3000" baseline="30000" dirty="0" smtClean="0"/>
              <a:t>(3)</a:t>
            </a:r>
            <a:r>
              <a:rPr lang="en-US" sz="3000" dirty="0" smtClean="0"/>
              <a:t>Dove S </a:t>
            </a:r>
            <a:r>
              <a:rPr lang="en-US" sz="3000" i="1" dirty="0" smtClean="0"/>
              <a:t>et al. </a:t>
            </a:r>
            <a:r>
              <a:rPr lang="en-US" sz="3000" dirty="0" smtClean="0"/>
              <a:t>(2013) </a:t>
            </a:r>
            <a:r>
              <a:rPr lang="en-US" sz="3000" i="1" dirty="0" smtClean="0"/>
              <a:t>PNAS</a:t>
            </a:r>
            <a:r>
              <a:rPr lang="en-US" sz="3000" dirty="0" smtClean="0"/>
              <a:t>, 110:15342-15347.</a:t>
            </a:r>
            <a:endParaRPr lang="en-US" sz="3000" i="1" dirty="0" smtClean="0"/>
          </a:p>
          <a:p>
            <a:endParaRPr lang="en-US" sz="3000" baseline="30000" dirty="0"/>
          </a:p>
          <a:p>
            <a:r>
              <a:rPr lang="en-US" sz="3000" baseline="30000" dirty="0" smtClean="0"/>
              <a:t>(4)</a:t>
            </a:r>
            <a:r>
              <a:rPr lang="en-US" sz="3000" dirty="0" smtClean="0"/>
              <a:t>Silverman J</a:t>
            </a:r>
            <a:r>
              <a:rPr lang="en-US" sz="3000" dirty="0"/>
              <a:t> </a:t>
            </a:r>
            <a:r>
              <a:rPr lang="en-US" sz="3000" i="1" dirty="0" smtClean="0"/>
              <a:t>et al.</a:t>
            </a:r>
            <a:r>
              <a:rPr lang="en-US" sz="3000" dirty="0" smtClean="0"/>
              <a:t> </a:t>
            </a:r>
            <a:r>
              <a:rPr lang="en-US" sz="3000" dirty="0"/>
              <a:t>(2012</a:t>
            </a:r>
            <a:r>
              <a:rPr lang="en-US" sz="3000" dirty="0" smtClean="0"/>
              <a:t>) </a:t>
            </a:r>
            <a:r>
              <a:rPr lang="en-US" sz="3000" i="1" dirty="0"/>
              <a:t>J Geophysical Res</a:t>
            </a:r>
            <a:r>
              <a:rPr lang="en-US" sz="3000" dirty="0"/>
              <a:t>, </a:t>
            </a:r>
            <a:r>
              <a:rPr lang="en-US" sz="3000" dirty="0" smtClean="0"/>
              <a:t>117: G03023.</a:t>
            </a:r>
          </a:p>
          <a:p>
            <a:r>
              <a:rPr lang="en-AU" sz="3000" baseline="30000" dirty="0" smtClean="0"/>
              <a:t>(5)</a:t>
            </a:r>
            <a:r>
              <a:rPr lang="en-AU" sz="3000" dirty="0" smtClean="0"/>
              <a:t>Yamamoto S</a:t>
            </a:r>
            <a:r>
              <a:rPr lang="en-AU" sz="3000" dirty="0"/>
              <a:t> </a:t>
            </a:r>
            <a:r>
              <a:rPr lang="en-AU" sz="3000" i="1" dirty="0" smtClean="0"/>
              <a:t>et al. </a:t>
            </a:r>
            <a:r>
              <a:rPr lang="en-AU" sz="3000" dirty="0" smtClean="0"/>
              <a:t>(</a:t>
            </a:r>
            <a:r>
              <a:rPr lang="en-AU" sz="3000" dirty="0"/>
              <a:t>2012</a:t>
            </a:r>
            <a:r>
              <a:rPr lang="en-AU" sz="3000" dirty="0" smtClean="0"/>
              <a:t>) </a:t>
            </a:r>
            <a:r>
              <a:rPr lang="en-AU" sz="3000" i="1" dirty="0" err="1"/>
              <a:t>Biogeosciences</a:t>
            </a:r>
            <a:r>
              <a:rPr lang="en-AU" sz="3000" dirty="0"/>
              <a:t>, 9</a:t>
            </a:r>
            <a:r>
              <a:rPr lang="en-AU" sz="3000" dirty="0" smtClean="0"/>
              <a:t>:1441</a:t>
            </a:r>
            <a:r>
              <a:rPr lang="en-AU" sz="3000" dirty="0"/>
              <a:t>-1450</a:t>
            </a:r>
            <a:r>
              <a:rPr lang="en-AU" sz="3000" dirty="0" smtClean="0"/>
              <a:t>.</a:t>
            </a:r>
          </a:p>
          <a:p>
            <a:endParaRPr lang="en-AU" sz="3000" dirty="0"/>
          </a:p>
        </p:txBody>
      </p:sp>
      <p:sp>
        <p:nvSpPr>
          <p:cNvPr id="7" name="Rectangle 6"/>
          <p:cNvSpPr/>
          <p:nvPr/>
        </p:nvSpPr>
        <p:spPr>
          <a:xfrm>
            <a:off x="957294" y="32048124"/>
            <a:ext cx="28459680" cy="8305448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5000" b="1" dirty="0" smtClean="0"/>
              <a:t>Conclusions</a:t>
            </a:r>
          </a:p>
          <a:p>
            <a:pPr marL="685800" indent="-685800" algn="just">
              <a:lnSpc>
                <a:spcPct val="110000"/>
              </a:lnSpc>
              <a:spcBef>
                <a:spcPts val="1200"/>
              </a:spcBef>
              <a:buFont typeface="Wingdings" charset="2"/>
              <a:buChar char=""/>
            </a:pPr>
            <a:r>
              <a:rPr lang="en-US" sz="5000" dirty="0" smtClean="0"/>
              <a:t>Reductions </a:t>
            </a:r>
            <a:r>
              <a:rPr lang="en-US" sz="5000" dirty="0"/>
              <a:t>in net calcification of coral reefs </a:t>
            </a:r>
            <a:r>
              <a:rPr lang="en-US" sz="5000" dirty="0" smtClean="0"/>
              <a:t>have been largely attributed </a:t>
            </a:r>
            <a:r>
              <a:rPr lang="en-US" sz="5000" dirty="0"/>
              <a:t>to increases in nighttime dissolution as opposed to reductions in daytime </a:t>
            </a:r>
            <a:r>
              <a:rPr lang="en-US" sz="5000" dirty="0" smtClean="0"/>
              <a:t>calcification</a:t>
            </a:r>
            <a:r>
              <a:rPr lang="en-US" sz="5000" baseline="30000" dirty="0" smtClean="0"/>
              <a:t>(4,5)</a:t>
            </a:r>
            <a:r>
              <a:rPr lang="en-US" sz="5000" dirty="0" smtClean="0"/>
              <a:t>. </a:t>
            </a:r>
          </a:p>
          <a:p>
            <a:pPr marL="685800" indent="-685800" algn="just">
              <a:lnSpc>
                <a:spcPct val="110000"/>
              </a:lnSpc>
              <a:spcBef>
                <a:spcPts val="1200"/>
              </a:spcBef>
              <a:buFont typeface="Wingdings" charset="2"/>
              <a:buChar char=""/>
            </a:pPr>
            <a:r>
              <a:rPr lang="en-US" sz="5000" dirty="0" smtClean="0"/>
              <a:t>Biogenic buffering by </a:t>
            </a:r>
            <a:r>
              <a:rPr lang="en-US" sz="5000" i="1" dirty="0" smtClean="0"/>
              <a:t>S. herrmanni </a:t>
            </a:r>
            <a:r>
              <a:rPr lang="en-US" sz="5000" dirty="0" smtClean="0"/>
              <a:t>(and likely other sea cucumbers) at night may be particularly important in reducing community dissolution, thereby contributing to the maintenance of coral reef structures. </a:t>
            </a:r>
          </a:p>
          <a:p>
            <a:pPr marL="685800" indent="-685800" algn="just">
              <a:lnSpc>
                <a:spcPct val="110000"/>
              </a:lnSpc>
              <a:spcBef>
                <a:spcPts val="1200"/>
              </a:spcBef>
              <a:buFont typeface="Wingdings" charset="2"/>
              <a:buChar char=""/>
            </a:pPr>
            <a:r>
              <a:rPr lang="en-US" sz="5000" dirty="0" smtClean="0"/>
              <a:t>This may increase in importance as ocean pH decreases over coming decades. </a:t>
            </a:r>
          </a:p>
          <a:p>
            <a:pPr marL="685800" indent="-685800" algn="just">
              <a:lnSpc>
                <a:spcPct val="110000"/>
              </a:lnSpc>
              <a:spcBef>
                <a:spcPts val="1200"/>
              </a:spcBef>
              <a:buFont typeface="Wingdings" charset="2"/>
              <a:buChar char=""/>
            </a:pPr>
            <a:r>
              <a:rPr lang="en-US" sz="5000" dirty="0" smtClean="0"/>
              <a:t>As </a:t>
            </a:r>
            <a:r>
              <a:rPr lang="en-US" sz="5000" dirty="0"/>
              <a:t>a species recently listed as</a:t>
            </a:r>
            <a:r>
              <a:rPr lang="en-US" sz="5000" i="1" dirty="0"/>
              <a:t> </a:t>
            </a:r>
            <a:r>
              <a:rPr lang="en-US" sz="5000" dirty="0"/>
              <a:t>vulnerable to extinction due to commercial overharvest, our findings </a:t>
            </a:r>
            <a:r>
              <a:rPr lang="en-US" sz="5000" dirty="0" smtClean="0"/>
              <a:t>highlight the </a:t>
            </a:r>
            <a:r>
              <a:rPr lang="en-US" sz="5000" dirty="0"/>
              <a:t>potential negative effect of the global </a:t>
            </a:r>
            <a:r>
              <a:rPr lang="en-US" sz="5000" dirty="0" err="1" smtClean="0"/>
              <a:t>béche</a:t>
            </a:r>
            <a:r>
              <a:rPr lang="en-US" sz="5000" dirty="0"/>
              <a:t>-de-</a:t>
            </a:r>
            <a:r>
              <a:rPr lang="en-US" sz="5000" dirty="0" err="1"/>
              <a:t>mer</a:t>
            </a:r>
            <a:r>
              <a:rPr lang="en-US" sz="5000" dirty="0"/>
              <a:t> fishery to coral reef chemistry and future reef </a:t>
            </a:r>
            <a:r>
              <a:rPr lang="en-US" sz="5000" dirty="0" smtClean="0"/>
              <a:t>resilience.</a:t>
            </a:r>
            <a:endParaRPr lang="en-AU" sz="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302" y="19427811"/>
            <a:ext cx="9749519" cy="10385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 descr="2015-04-17 10.45.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132" y="11839494"/>
            <a:ext cx="6725995" cy="5035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Herman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376" y="11842003"/>
            <a:ext cx="7011282" cy="5015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94174" y="11224637"/>
            <a:ext cx="15489965" cy="752770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5000" b="1" dirty="0" smtClean="0"/>
              <a:t>Methodology -	</a:t>
            </a:r>
            <a:r>
              <a:rPr lang="en-US" sz="5000" dirty="0" smtClean="0"/>
              <a:t>Mesocosms (</a:t>
            </a:r>
            <a:r>
              <a:rPr lang="en-US" sz="5000" dirty="0"/>
              <a:t>Fig 1b</a:t>
            </a:r>
            <a:r>
              <a:rPr lang="en-US" sz="5000" dirty="0" smtClean="0"/>
              <a:t>) were set up at Heron Island Research Station (HIRS) reflecting the local lagoon sediment </a:t>
            </a:r>
            <a:r>
              <a:rPr lang="en-US" sz="5000" dirty="0" smtClean="0"/>
              <a:t>habitat, </a:t>
            </a:r>
            <a:r>
              <a:rPr lang="en-US" sz="5000" dirty="0" smtClean="0"/>
              <a:t>and were acclimated </a:t>
            </a:r>
            <a:r>
              <a:rPr lang="en-US" sz="4800" dirty="0" smtClean="0"/>
              <a:t>at present-day and near-future </a:t>
            </a:r>
            <a:r>
              <a:rPr lang="en-US" sz="4800" i="1" dirty="0" smtClean="0"/>
              <a:t>p</a:t>
            </a:r>
            <a:r>
              <a:rPr lang="en-US" sz="4800" dirty="0" smtClean="0"/>
              <a:t>CO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 (+570 µ</a:t>
            </a:r>
            <a:r>
              <a:rPr lang="en-US" sz="4800" dirty="0" err="1" smtClean="0"/>
              <a:t>atm</a:t>
            </a:r>
            <a:r>
              <a:rPr lang="en-US" sz="4800" dirty="0" smtClean="0"/>
              <a:t>). Mesocosm conditions fluctuated with the natural</a:t>
            </a:r>
            <a:r>
              <a:rPr lang="en-US" sz="4800" i="1" dirty="0" smtClean="0"/>
              <a:t> </a:t>
            </a:r>
            <a:r>
              <a:rPr lang="en-US" sz="4800" dirty="0" smtClean="0"/>
              <a:t>temperature/pH levels recorded </a:t>
            </a:r>
            <a:r>
              <a:rPr lang="en-US" sz="4800" i="1" dirty="0" smtClean="0"/>
              <a:t>in situ </a:t>
            </a:r>
            <a:r>
              <a:rPr lang="en-US" sz="4800" dirty="0" smtClean="0"/>
              <a:t>on Heron Reef</a:t>
            </a:r>
            <a:r>
              <a:rPr lang="en-US" sz="4800" baseline="30000" dirty="0" smtClean="0"/>
              <a:t>(3)</a:t>
            </a:r>
            <a:r>
              <a:rPr lang="en-US" sz="4800" dirty="0" smtClean="0"/>
              <a:t>. The influence of </a:t>
            </a:r>
            <a:r>
              <a:rPr lang="en-US" sz="4800" i="1" dirty="0" smtClean="0"/>
              <a:t>Stichopus herrmanni</a:t>
            </a:r>
            <a:r>
              <a:rPr lang="en-US" sz="4800" dirty="0" smtClean="0"/>
              <a:t> on seawater chemistry was determined from discrete water samples taken across day and night incubations in mesocosms with and without sea cucumbers</a:t>
            </a:r>
            <a:r>
              <a:rPr lang="en-US" sz="5000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238183" y="19425826"/>
            <a:ext cx="9728672" cy="1200585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sz="5000" b="1" dirty="0" smtClean="0"/>
              <a:t>Nighttime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FontTx/>
              <a:buAutoNum type="arabicParenR"/>
            </a:pPr>
            <a:r>
              <a:rPr lang="en-US" sz="5000" dirty="0" smtClean="0"/>
              <a:t>CaCO</a:t>
            </a:r>
            <a:r>
              <a:rPr lang="en-US" sz="5000" baseline="-25000" dirty="0" smtClean="0"/>
              <a:t>3</a:t>
            </a:r>
            <a:r>
              <a:rPr lang="en-US" sz="5000" dirty="0" smtClean="0"/>
              <a:t> </a:t>
            </a:r>
            <a:r>
              <a:rPr lang="en-US" sz="5000" b="1" dirty="0" smtClean="0"/>
              <a:t>Dissolution</a:t>
            </a:r>
            <a:r>
              <a:rPr lang="en-US" sz="5000" dirty="0" smtClean="0"/>
              <a:t> was highest </a:t>
            </a:r>
            <a:r>
              <a:rPr lang="en-US" sz="5000" dirty="0"/>
              <a:t>at night and </a:t>
            </a:r>
            <a:r>
              <a:rPr lang="en-US" sz="5000" dirty="0" smtClean="0"/>
              <a:t>elevated </a:t>
            </a:r>
            <a:r>
              <a:rPr lang="en-US" sz="5000" i="1" dirty="0"/>
              <a:t>p</a:t>
            </a:r>
            <a:r>
              <a:rPr lang="en-US" sz="5000" dirty="0"/>
              <a:t>CO</a:t>
            </a:r>
            <a:r>
              <a:rPr lang="en-US" sz="5000" baseline="-25000" dirty="0"/>
              <a:t>2</a:t>
            </a:r>
            <a:r>
              <a:rPr lang="en-US" sz="5000" dirty="0"/>
              <a:t> (Fig </a:t>
            </a:r>
            <a:r>
              <a:rPr lang="en-US" sz="5000" dirty="0" smtClean="0"/>
              <a:t>2a)</a:t>
            </a:r>
            <a:r>
              <a:rPr lang="en-US" sz="5000" dirty="0"/>
              <a:t>.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FontTx/>
              <a:buAutoNum type="arabicParenR"/>
            </a:pPr>
            <a:r>
              <a:rPr lang="en-US" sz="5000" dirty="0" smtClean="0"/>
              <a:t>pH </a:t>
            </a:r>
            <a:r>
              <a:rPr lang="en-US" sz="5000" dirty="0" smtClean="0"/>
              <a:t>and A</a:t>
            </a:r>
            <a:r>
              <a:rPr lang="en-US" sz="5000" baseline="-25000" dirty="0" smtClean="0"/>
              <a:t>T</a:t>
            </a:r>
            <a:r>
              <a:rPr lang="en-US" sz="5000" dirty="0" smtClean="0"/>
              <a:t>:DIC </a:t>
            </a:r>
            <a:r>
              <a:rPr lang="en-US" sz="5000" b="1" dirty="0" smtClean="0"/>
              <a:t>decreased</a:t>
            </a:r>
            <a:r>
              <a:rPr lang="en-US" sz="5000" dirty="0" smtClean="0"/>
              <a:t> across all mesocosms (Fig </a:t>
            </a:r>
            <a:r>
              <a:rPr lang="en-US" sz="5000" dirty="0" smtClean="0"/>
              <a:t>2b)</a:t>
            </a:r>
            <a:r>
              <a:rPr lang="en-US" sz="5000" dirty="0" smtClean="0"/>
              <a:t>.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AutoNum type="arabicParenR"/>
            </a:pPr>
            <a:r>
              <a:rPr lang="en-US" sz="5000" dirty="0" smtClean="0"/>
              <a:t>Changes </a:t>
            </a:r>
            <a:r>
              <a:rPr lang="en-US" sz="5000" dirty="0" smtClean="0"/>
              <a:t>in </a:t>
            </a:r>
            <a:r>
              <a:rPr lang="en-US" sz="5000" dirty="0"/>
              <a:t>water chemistry were </a:t>
            </a:r>
            <a:r>
              <a:rPr lang="en-US" sz="5000" b="1" dirty="0"/>
              <a:t>greater</a:t>
            </a:r>
            <a:r>
              <a:rPr lang="en-US" sz="5000" dirty="0"/>
              <a:t> in mesocosms </a:t>
            </a:r>
            <a:r>
              <a:rPr lang="en-US" sz="5000" b="1" dirty="0"/>
              <a:t>without</a:t>
            </a:r>
            <a:r>
              <a:rPr lang="en-US" sz="5000" dirty="0"/>
              <a:t> sea </a:t>
            </a:r>
            <a:r>
              <a:rPr lang="en-US" sz="5000" dirty="0" smtClean="0"/>
              <a:t>cucumbers.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AutoNum type="arabicParenR"/>
            </a:pPr>
            <a:r>
              <a:rPr lang="en-US" sz="5000" dirty="0" smtClean="0"/>
              <a:t>Mesocosms </a:t>
            </a:r>
            <a:r>
              <a:rPr lang="en-US" sz="5000" dirty="0"/>
              <a:t>with </a:t>
            </a:r>
            <a:r>
              <a:rPr lang="en-US" sz="5000" i="1" dirty="0"/>
              <a:t>S. herrmanni </a:t>
            </a:r>
            <a:r>
              <a:rPr lang="en-US" sz="5000" dirty="0" smtClean="0"/>
              <a:t>were </a:t>
            </a:r>
            <a:r>
              <a:rPr lang="en-US" sz="5000" b="1" dirty="0"/>
              <a:t>20-25% higher </a:t>
            </a:r>
            <a:r>
              <a:rPr lang="en-US" sz="5000" dirty="0"/>
              <a:t>in pH and had a buffer capacity </a:t>
            </a:r>
            <a:r>
              <a:rPr lang="en-US" sz="5000" b="1" dirty="0" smtClean="0"/>
              <a:t>20</a:t>
            </a:r>
            <a:r>
              <a:rPr lang="en-US" sz="5000" b="1" dirty="0"/>
              <a:t>-33.3% higher </a:t>
            </a:r>
            <a:r>
              <a:rPr lang="en-US" sz="5000" dirty="0"/>
              <a:t>than mesocosms without sea cucumbers.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541" y="19786891"/>
            <a:ext cx="9728672" cy="1031308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sz="5000" b="1" dirty="0" smtClean="0"/>
              <a:t>Daytime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FontTx/>
              <a:buAutoNum type="arabicParenR"/>
            </a:pPr>
            <a:r>
              <a:rPr lang="en-US" sz="5000" dirty="0"/>
              <a:t>Negative dissolution (</a:t>
            </a:r>
            <a:r>
              <a:rPr lang="en-US" sz="5000" b="1" dirty="0"/>
              <a:t>calcification</a:t>
            </a:r>
            <a:r>
              <a:rPr lang="en-US" sz="5000" dirty="0"/>
              <a:t>) occurred (Fig </a:t>
            </a:r>
            <a:r>
              <a:rPr lang="en-US" sz="5000" dirty="0" smtClean="0"/>
              <a:t>2a)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FontTx/>
              <a:buAutoNum type="arabicParenR"/>
            </a:pPr>
            <a:r>
              <a:rPr lang="en-US" sz="5000" dirty="0" smtClean="0"/>
              <a:t>pH </a:t>
            </a:r>
            <a:r>
              <a:rPr lang="en-US" sz="5000" dirty="0" smtClean="0"/>
              <a:t>and A</a:t>
            </a:r>
            <a:r>
              <a:rPr lang="en-US" sz="5000" baseline="-25000" dirty="0" smtClean="0"/>
              <a:t>T</a:t>
            </a:r>
            <a:r>
              <a:rPr lang="en-US" sz="5000" dirty="0" smtClean="0"/>
              <a:t>:DIC </a:t>
            </a:r>
            <a:r>
              <a:rPr lang="en-US" sz="5000" b="1" dirty="0" smtClean="0"/>
              <a:t>increased</a:t>
            </a:r>
            <a:r>
              <a:rPr lang="en-US" sz="5000" dirty="0" smtClean="0"/>
              <a:t> across all mesocosms (Fig </a:t>
            </a:r>
            <a:r>
              <a:rPr lang="en-US" sz="5000" dirty="0" smtClean="0"/>
              <a:t>2b).</a:t>
            </a:r>
            <a:endParaRPr lang="en-US" sz="5000" dirty="0" smtClean="0"/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AutoNum type="arabicParenR"/>
            </a:pPr>
            <a:r>
              <a:rPr lang="en-US" sz="5000" dirty="0" smtClean="0"/>
              <a:t>Changes </a:t>
            </a:r>
            <a:r>
              <a:rPr lang="en-US" sz="5000" dirty="0"/>
              <a:t>in water chemistry were </a:t>
            </a:r>
            <a:r>
              <a:rPr lang="en-US" sz="5000" b="1" dirty="0"/>
              <a:t>greater</a:t>
            </a:r>
            <a:r>
              <a:rPr lang="en-US" sz="5000" dirty="0"/>
              <a:t> in mesocosms </a:t>
            </a:r>
            <a:r>
              <a:rPr lang="en-US" sz="5000" b="1" dirty="0"/>
              <a:t>without</a:t>
            </a:r>
            <a:r>
              <a:rPr lang="en-US" sz="5000" dirty="0"/>
              <a:t> sea </a:t>
            </a:r>
            <a:r>
              <a:rPr lang="en-US" sz="5000" dirty="0" smtClean="0"/>
              <a:t>cucumbers.</a:t>
            </a:r>
          </a:p>
          <a:p>
            <a:pPr marL="914400" indent="-914400">
              <a:lnSpc>
                <a:spcPct val="110000"/>
              </a:lnSpc>
              <a:spcAft>
                <a:spcPts val="1800"/>
              </a:spcAft>
              <a:buAutoNum type="arabicParenR"/>
            </a:pPr>
            <a:r>
              <a:rPr lang="en-US" sz="5000" dirty="0" smtClean="0"/>
              <a:t>The </a:t>
            </a:r>
            <a:r>
              <a:rPr lang="en-US" sz="5000" dirty="0"/>
              <a:t>presence of </a:t>
            </a:r>
            <a:r>
              <a:rPr lang="en-US" sz="5000" i="1" dirty="0"/>
              <a:t>S. herrmanni </a:t>
            </a:r>
            <a:r>
              <a:rPr lang="en-US" sz="5000" dirty="0"/>
              <a:t>had a </a:t>
            </a:r>
            <a:r>
              <a:rPr lang="en-US" sz="5000" b="1" dirty="0"/>
              <a:t>drawdown</a:t>
            </a:r>
            <a:r>
              <a:rPr lang="en-US" sz="5000" dirty="0"/>
              <a:t> effect on daytime calcification and </a:t>
            </a:r>
            <a:r>
              <a:rPr lang="en-US" sz="5000" dirty="0" smtClean="0"/>
              <a:t>A</a:t>
            </a:r>
            <a:r>
              <a:rPr lang="en-US" sz="5000" baseline="-25000" dirty="0" smtClean="0"/>
              <a:t>T</a:t>
            </a:r>
            <a:r>
              <a:rPr lang="en-US" sz="5000" dirty="0" smtClean="0"/>
              <a:t>:DIC</a:t>
            </a:r>
            <a:endParaRPr lang="en-US" sz="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511375" y="16844423"/>
            <a:ext cx="13289663" cy="630404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Fig 1: a) </a:t>
            </a:r>
            <a:r>
              <a:rPr lang="en-US" sz="3500" i="1" dirty="0" smtClean="0"/>
              <a:t>S. herrmanni </a:t>
            </a:r>
            <a:r>
              <a:rPr lang="en-US" sz="3500" dirty="0" smtClean="0"/>
              <a:t>bioturbation, b) mesocosm set up at HIRS</a:t>
            </a:r>
            <a:endParaRPr lang="en-US" sz="35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99124" y="16078487"/>
            <a:ext cx="597471" cy="707283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b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922916" y="16064281"/>
            <a:ext cx="575410" cy="707283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a.</a:t>
            </a:r>
            <a:endParaRPr lang="en-US" sz="4000" b="1" dirty="0"/>
          </a:p>
        </p:txBody>
      </p:sp>
      <p:pic>
        <p:nvPicPr>
          <p:cNvPr id="19" name="Picture 18" descr="GBR founda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937" y="40727638"/>
            <a:ext cx="2526924" cy="899232"/>
          </a:xfrm>
          <a:prstGeom prst="rect">
            <a:avLst/>
          </a:prstGeom>
        </p:spPr>
      </p:pic>
      <p:pic>
        <p:nvPicPr>
          <p:cNvPr id="20" name="Picture 19" descr="GBRMP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995" y="41754818"/>
            <a:ext cx="2713259" cy="899232"/>
          </a:xfrm>
          <a:prstGeom prst="rect">
            <a:avLst/>
          </a:prstGeom>
        </p:spPr>
      </p:pic>
      <p:pic>
        <p:nvPicPr>
          <p:cNvPr id="21" name="Picture 20" descr="MBZ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585" y="40725829"/>
            <a:ext cx="3616860" cy="899233"/>
          </a:xfrm>
          <a:prstGeom prst="rect">
            <a:avLst/>
          </a:prstGeom>
        </p:spPr>
      </p:pic>
      <p:pic>
        <p:nvPicPr>
          <p:cNvPr id="22" name="Picture 21" descr="PaddyPalli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4632" y="40727639"/>
            <a:ext cx="2339586" cy="899233"/>
          </a:xfrm>
          <a:prstGeom prst="rect">
            <a:avLst/>
          </a:prstGeom>
        </p:spPr>
      </p:pic>
      <p:pic>
        <p:nvPicPr>
          <p:cNvPr id="23" name="Picture 22" descr="USY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6526" y="41754818"/>
            <a:ext cx="2414150" cy="899232"/>
          </a:xfrm>
          <a:prstGeom prst="rect">
            <a:avLst/>
          </a:prstGeom>
        </p:spPr>
      </p:pic>
      <p:pic>
        <p:nvPicPr>
          <p:cNvPr id="24" name="Picture 23" descr="UQ_log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0311" y="41754818"/>
            <a:ext cx="3035134" cy="8992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12302" y="29842879"/>
            <a:ext cx="9749519" cy="1706704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Fig 2: Changes in a) dissolution, and b) </a:t>
            </a:r>
            <a:r>
              <a:rPr lang="en-US" sz="3500" dirty="0" smtClean="0"/>
              <a:t>buffering </a:t>
            </a:r>
            <a:r>
              <a:rPr lang="en-US" sz="3500" dirty="0" smtClean="0"/>
              <a:t>capacity across day and night incubations in mesocosms with (+</a:t>
            </a:r>
            <a:r>
              <a:rPr lang="en-US" sz="3500" dirty="0" err="1" smtClean="0"/>
              <a:t>cuc</a:t>
            </a:r>
            <a:r>
              <a:rPr lang="en-US" sz="3500" dirty="0" smtClean="0"/>
              <a:t>) and without </a:t>
            </a:r>
            <a:r>
              <a:rPr lang="en-US" sz="3500" i="1" dirty="0" smtClean="0"/>
              <a:t>S. herrmanni.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8217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438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Biogenic buffering by sea cucumbers reduces nighttime dissolution on coral reefs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cucumbers buffer nighttime dissolution on coral reefs </dc:title>
  <dc:creator>Kennedy</dc:creator>
  <cp:lastModifiedBy>Kennedy</cp:lastModifiedBy>
  <cp:revision>54</cp:revision>
  <dcterms:created xsi:type="dcterms:W3CDTF">2016-04-18T23:46:58Z</dcterms:created>
  <dcterms:modified xsi:type="dcterms:W3CDTF">2016-04-26T00:03:55Z</dcterms:modified>
</cp:coreProperties>
</file>